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6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7" r:id="rId6"/>
    <p:sldId id="262" r:id="rId7"/>
    <p:sldId id="260" r:id="rId8"/>
    <p:sldId id="263" r:id="rId9"/>
    <p:sldId id="268" r:id="rId10"/>
    <p:sldId id="269" r:id="rId11"/>
    <p:sldId id="266" r:id="rId12"/>
    <p:sldId id="295" r:id="rId13"/>
    <p:sldId id="297" r:id="rId14"/>
    <p:sldId id="270" r:id="rId15"/>
    <p:sldId id="273" r:id="rId16"/>
    <p:sldId id="285" r:id="rId17"/>
    <p:sldId id="271" r:id="rId18"/>
    <p:sldId id="272" r:id="rId19"/>
    <p:sldId id="287" r:id="rId20"/>
    <p:sldId id="274" r:id="rId21"/>
    <p:sldId id="290" r:id="rId22"/>
    <p:sldId id="291" r:id="rId23"/>
    <p:sldId id="292" r:id="rId24"/>
    <p:sldId id="281" r:id="rId25"/>
    <p:sldId id="296" r:id="rId26"/>
    <p:sldId id="300" r:id="rId27"/>
    <p:sldId id="301" r:id="rId28"/>
    <p:sldId id="299" r:id="rId29"/>
    <p:sldId id="275" r:id="rId30"/>
    <p:sldId id="304" r:id="rId31"/>
    <p:sldId id="305" r:id="rId32"/>
    <p:sldId id="306" r:id="rId33"/>
    <p:sldId id="303" r:id="rId34"/>
    <p:sldId id="307" r:id="rId35"/>
    <p:sldId id="276" r:id="rId36"/>
    <p:sldId id="277" r:id="rId37"/>
    <p:sldId id="278" r:id="rId38"/>
    <p:sldId id="279" r:id="rId39"/>
    <p:sldId id="284" r:id="rId40"/>
    <p:sldId id="314" r:id="rId41"/>
    <p:sldId id="310" r:id="rId42"/>
    <p:sldId id="282" r:id="rId43"/>
    <p:sldId id="280" r:id="rId44"/>
    <p:sldId id="308" r:id="rId45"/>
    <p:sldId id="309" r:id="rId46"/>
    <p:sldId id="311" r:id="rId47"/>
    <p:sldId id="313" r:id="rId48"/>
    <p:sldId id="312" r:id="rId49"/>
    <p:sldId id="283" r:id="rId50"/>
    <p:sldId id="288" r:id="rId51"/>
    <p:sldId id="261" r:id="rId52"/>
    <p:sldId id="28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B4C9117-AAF3-7040-8905-C48D7E2AB841}">
          <p14:sldIdLst>
            <p14:sldId id="256"/>
            <p14:sldId id="257"/>
            <p14:sldId id="258"/>
            <p14:sldId id="259"/>
            <p14:sldId id="267"/>
            <p14:sldId id="262"/>
            <p14:sldId id="260"/>
            <p14:sldId id="263"/>
            <p14:sldId id="268"/>
            <p14:sldId id="269"/>
            <p14:sldId id="266"/>
            <p14:sldId id="295"/>
            <p14:sldId id="297"/>
            <p14:sldId id="270"/>
            <p14:sldId id="273"/>
            <p14:sldId id="285"/>
            <p14:sldId id="271"/>
            <p14:sldId id="272"/>
            <p14:sldId id="287"/>
            <p14:sldId id="274"/>
            <p14:sldId id="290"/>
            <p14:sldId id="291"/>
            <p14:sldId id="292"/>
            <p14:sldId id="281"/>
            <p14:sldId id="296"/>
            <p14:sldId id="300"/>
            <p14:sldId id="301"/>
            <p14:sldId id="299"/>
            <p14:sldId id="275"/>
            <p14:sldId id="304"/>
            <p14:sldId id="305"/>
            <p14:sldId id="306"/>
            <p14:sldId id="303"/>
            <p14:sldId id="307"/>
            <p14:sldId id="276"/>
            <p14:sldId id="277"/>
            <p14:sldId id="278"/>
            <p14:sldId id="279"/>
            <p14:sldId id="284"/>
            <p14:sldId id="314"/>
            <p14:sldId id="310"/>
            <p14:sldId id="282"/>
            <p14:sldId id="280"/>
            <p14:sldId id="308"/>
            <p14:sldId id="309"/>
            <p14:sldId id="311"/>
            <p14:sldId id="313"/>
            <p14:sldId id="312"/>
            <p14:sldId id="283"/>
            <p14:sldId id="288"/>
            <p14:sldId id="261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361" autoAdjust="0"/>
  </p:normalViewPr>
  <p:slideViewPr>
    <p:cSldViewPr snapToGrid="0" snapToObjects="1">
      <p:cViewPr>
        <p:scale>
          <a:sx n="103" d="100"/>
          <a:sy n="103" d="100"/>
        </p:scale>
        <p:origin x="-78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FB24-108D-2D46-8205-B05DF9B4049A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E8FF4-F79D-3C48-95D8-C9240B4D4C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30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E8FF4-F79D-3C48-95D8-C9240B4D4CC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00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8267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97BC-D7D0-A544-AD96-72088B37D50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1B3-4266-9847-BBFC-D99A187DD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11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97BC-D7D0-A544-AD96-72088B37D50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1B3-4266-9847-BBFC-D99A187DD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75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97BC-D7D0-A544-AD96-72088B37D50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1B3-4266-9847-BBFC-D99A187DD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63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97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97BC-D7D0-A544-AD96-72088B37D50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1B3-4266-9847-BBFC-D99A187DD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9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97BC-D7D0-A544-AD96-72088B37D50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1B3-4266-9847-BBFC-D99A187DD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39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97BC-D7D0-A544-AD96-72088B37D50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1B3-4266-9847-BBFC-D99A187DD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08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97BC-D7D0-A544-AD96-72088B37D50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1B3-4266-9847-BBFC-D99A187DD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01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97BC-D7D0-A544-AD96-72088B37D50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422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97BC-D7D0-A544-AD96-72088B37D50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1B3-4266-9847-BBFC-D99A187DD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89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997BC-D7D0-A544-AD96-72088B37D50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461B3-4266-9847-BBFC-D99A187DD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9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UNDERSTANDING-WCAG20/content-structure-separation-sequence.html" TargetMode="External"/><Relationship Id="rId2" Type="http://schemas.openxmlformats.org/officeDocument/2006/relationships/hyperlink" Target="http://www.w3.org/TR/UNDERSTANDING-WCAG20/content-structure-separation-programmati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TR/WCAG20-TECHS/H79" TargetMode="External"/><Relationship Id="rId3" Type="http://schemas.openxmlformats.org/officeDocument/2006/relationships/hyperlink" Target="http://www.w3.org/TR/WCAG20-TECHS/H39" TargetMode="External"/><Relationship Id="rId7" Type="http://schemas.openxmlformats.org/officeDocument/2006/relationships/hyperlink" Target="http://www.w3.org/TR/WCAG20-TECHS/H73" TargetMode="External"/><Relationship Id="rId2" Type="http://schemas.openxmlformats.org/officeDocument/2006/relationships/hyperlink" Target="http://www.w3.org/TR/WCAG20-TECHS/G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TR/WCAG20-TECHS/H63" TargetMode="External"/><Relationship Id="rId5" Type="http://schemas.openxmlformats.org/officeDocument/2006/relationships/hyperlink" Target="http://www.w3.org/TR/WCAG20-TECHS/H51" TargetMode="External"/><Relationship Id="rId4" Type="http://schemas.openxmlformats.org/officeDocument/2006/relationships/hyperlink" Target="http://www.w3.org/TR/WCAG20-TECHS/H4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WCAG20-TECHS/F46" TargetMode="External"/><Relationship Id="rId2" Type="http://schemas.openxmlformats.org/officeDocument/2006/relationships/hyperlink" Target="http://www.w3.org/TR/WCAG20-TECHS/F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TR/WCAG20-TECHS/F91.html" TargetMode="External"/><Relationship Id="rId5" Type="http://schemas.openxmlformats.org/officeDocument/2006/relationships/hyperlink" Target="http://www.w3.org/TR/WCAG20-TECHS/F90.html" TargetMode="External"/><Relationship Id="rId4" Type="http://schemas.openxmlformats.org/officeDocument/2006/relationships/hyperlink" Target="http://www.w3.org/TR/WCAG20-TECHS/F49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imthatcher.com/favelets/" TargetMode="External"/><Relationship Id="rId2" Type="http://schemas.openxmlformats.org/officeDocument/2006/relationships/hyperlink" Target="https://addons.mozilla.org/en-US/firefox/addon/web-develop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dons.mozilla.org/en-US/firefox/addon/juicy-studio-accessibility-too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TR/WCAG20/" TargetMode="External"/><Relationship Id="rId3" Type="http://schemas.openxmlformats.org/officeDocument/2006/relationships/hyperlink" Target="http://wet-boew.github.io/wet-boew/index-en.html" TargetMode="External"/><Relationship Id="rId7" Type="http://schemas.openxmlformats.org/officeDocument/2006/relationships/hyperlink" Target="http://webaim.org/resources/shortcuts/nvda" TargetMode="External"/><Relationship Id="rId2" Type="http://schemas.openxmlformats.org/officeDocument/2006/relationships/hyperlink" Target="http://www.w3.org/WAI/tutorials/tables/one-head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tatables.net/" TargetMode="External"/><Relationship Id="rId5" Type="http://schemas.openxmlformats.org/officeDocument/2006/relationships/hyperlink" Target="http://www.w3.org/WAI/GL/WCAG20-TECHS/" TargetMode="External"/><Relationship Id="rId4" Type="http://schemas.openxmlformats.org/officeDocument/2006/relationships/hyperlink" Target="http://getbootstrap.com/css/" TargetMode="External"/><Relationship Id="rId9" Type="http://schemas.openxmlformats.org/officeDocument/2006/relationships/hyperlink" Target="https://github.com/filamentgroup/tablesaw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jimthatcher.com/favelets/" TargetMode="External"/><Relationship Id="rId2" Type="http://schemas.openxmlformats.org/officeDocument/2006/relationships/hyperlink" Target="https://addons.mozilla.org/en-US/firefox/addon/web-develop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vaccess.org/download/" TargetMode="External"/><Relationship Id="rId5" Type="http://schemas.openxmlformats.org/officeDocument/2006/relationships/hyperlink" Target="http://www.freedomscientific.com/Products/Blindness/JAWS" TargetMode="External"/><Relationship Id="rId4" Type="http://schemas.openxmlformats.org/officeDocument/2006/relationships/hyperlink" Target="https://addons.mozilla.org/en-US/firefox/addon/juicy-studio-accessibility-to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5890"/>
            <a:ext cx="7772400" cy="1470025"/>
          </a:xfrm>
        </p:spPr>
        <p:txBody>
          <a:bodyPr/>
          <a:lstStyle/>
          <a:p>
            <a:r>
              <a:rPr lang="en-US" dirty="0" smtClean="0"/>
              <a:t>Creating accessible HTML 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82524"/>
            <a:ext cx="6400800" cy="1752600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TouficSbeiti</a:t>
            </a:r>
            <a:endParaRPr lang="en-US" dirty="0" smtClean="0"/>
          </a:p>
          <a:p>
            <a:r>
              <a:rPr lang="en-US" dirty="0" smtClean="0"/>
              <a:t>@Duboi5p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0038" y="210291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Accessibility Conference 2015</a:t>
            </a:r>
          </a:p>
          <a:p>
            <a:r>
              <a:rPr lang="en-US" sz="3600" dirty="0" smtClean="0"/>
              <a:t>University of Guelph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87289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736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&lt;table&gt;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4500" y="5981701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&lt;table&gt;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6500" y="2425701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06500" y="3606801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92300" y="2832101"/>
            <a:ext cx="21844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th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92300" y="3162301"/>
            <a:ext cx="2387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th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92300" y="3949701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&lt;td&gt;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92300" y="4279901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&lt;td&gt;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06500" y="4673602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92300" y="5067301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&lt;td&gt;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92300" y="5397501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&lt;td&gt;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89110" y="2006601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&lt;caption&gt;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9435976"/>
              </p:ext>
            </p:extLst>
          </p:nvPr>
        </p:nvGraphicFramePr>
        <p:xfrm>
          <a:off x="4699000" y="2240280"/>
          <a:ext cx="3911600" cy="3360419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3911600"/>
              </a:tblGrid>
              <a:tr h="3360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6488025"/>
              </p:ext>
            </p:extLst>
          </p:nvPr>
        </p:nvGraphicFramePr>
        <p:xfrm>
          <a:off x="4699000" y="2222501"/>
          <a:ext cx="3911600" cy="1221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1600"/>
              </a:tblGrid>
              <a:tr h="12212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9761861"/>
              </p:ext>
            </p:extLst>
          </p:nvPr>
        </p:nvGraphicFramePr>
        <p:xfrm>
          <a:off x="4709735" y="3462615"/>
          <a:ext cx="3911600" cy="1221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1600"/>
              </a:tblGrid>
              <a:tr h="12212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5751690"/>
              </p:ext>
            </p:extLst>
          </p:nvPr>
        </p:nvGraphicFramePr>
        <p:xfrm>
          <a:off x="4709735" y="2253374"/>
          <a:ext cx="2033290" cy="12092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3290"/>
              </a:tblGrid>
              <a:tr h="1209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263487" y="2647435"/>
            <a:ext cx="95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07807" y="2651695"/>
            <a:ext cx="95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2283098"/>
              </p:ext>
            </p:extLst>
          </p:nvPr>
        </p:nvGraphicFramePr>
        <p:xfrm>
          <a:off x="4709735" y="3443731"/>
          <a:ext cx="2033290" cy="1242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3290"/>
              </a:tblGrid>
              <a:tr h="12425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81326" y="3910569"/>
            <a:ext cx="65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75095" y="3912418"/>
            <a:ext cx="65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9727424"/>
              </p:ext>
            </p:extLst>
          </p:nvPr>
        </p:nvGraphicFramePr>
        <p:xfrm>
          <a:off x="4694281" y="4673602"/>
          <a:ext cx="2033290" cy="927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3290"/>
              </a:tblGrid>
              <a:tr h="927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368232" y="4994132"/>
            <a:ext cx="65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94713" y="5005407"/>
            <a:ext cx="68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19295" y="1637269"/>
            <a:ext cx="95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68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21" grpId="0"/>
      <p:bldP spid="22" grpId="0"/>
      <p:bldP spid="26" grpId="0"/>
      <p:bldP spid="27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table elements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2250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3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functions (</a:t>
            </a:r>
            <a:r>
              <a:rPr lang="en-US" dirty="0" err="1" smtClean="0"/>
              <a:t>th,td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3841"/>
            <a:ext cx="7828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Layout</a:t>
            </a:r>
            <a:r>
              <a:rPr lang="en-US" sz="2400" dirty="0" smtClean="0"/>
              <a:t>: Use </a:t>
            </a:r>
            <a:r>
              <a:rPr lang="en-US" sz="2400" dirty="0"/>
              <a:t>for </a:t>
            </a:r>
            <a:r>
              <a:rPr lang="en-US" sz="2400" dirty="0" smtClean="0"/>
              <a:t>presentation (Empty cell, layout table)</a:t>
            </a:r>
          </a:p>
          <a:p>
            <a:endParaRPr lang="en-US" sz="2400" dirty="0"/>
          </a:p>
          <a:p>
            <a:r>
              <a:rPr lang="en-US" sz="2400" b="1" dirty="0" smtClean="0"/>
              <a:t>Header</a:t>
            </a:r>
            <a:r>
              <a:rPr lang="en-US" sz="2400" dirty="0" smtClean="0"/>
              <a:t>: Define </a:t>
            </a:r>
            <a:r>
              <a:rPr lang="en-US" sz="2400" dirty="0"/>
              <a:t>a series of </a:t>
            </a:r>
            <a:r>
              <a:rPr lang="en-US" sz="2400" dirty="0" smtClean="0"/>
              <a:t>cells (</a:t>
            </a:r>
            <a:r>
              <a:rPr lang="en-US" sz="2400" dirty="0" err="1" smtClean="0"/>
              <a:t>th</a:t>
            </a:r>
            <a:r>
              <a:rPr lang="en-US" sz="2400" dirty="0" smtClean="0"/>
              <a:t>)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Data</a:t>
            </a:r>
            <a:r>
              <a:rPr lang="en-US" sz="2400" dirty="0" smtClean="0"/>
              <a:t>: Pieces </a:t>
            </a:r>
            <a:r>
              <a:rPr lang="en-US" sz="2400" dirty="0"/>
              <a:t>of </a:t>
            </a:r>
            <a:r>
              <a:rPr lang="en-US" sz="2400" dirty="0" smtClean="0"/>
              <a:t>information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Description</a:t>
            </a:r>
            <a:r>
              <a:rPr lang="en-US" sz="2400" dirty="0" smtClean="0"/>
              <a:t>: Provide </a:t>
            </a:r>
            <a:r>
              <a:rPr lang="en-US" sz="2400" dirty="0"/>
              <a:t>additional information </a:t>
            </a:r>
            <a:r>
              <a:rPr lang="en-US" sz="2400" dirty="0" smtClean="0"/>
              <a:t>to support a header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Offset</a:t>
            </a:r>
            <a:r>
              <a:rPr lang="en-US" sz="2400" dirty="0" smtClean="0"/>
              <a:t>: Data </a:t>
            </a:r>
            <a:r>
              <a:rPr lang="en-US" sz="2400" dirty="0"/>
              <a:t>cell that is located prior the header</a:t>
            </a:r>
          </a:p>
          <a:p>
            <a:endParaRPr lang="en-US" sz="2400" dirty="0" smtClean="0"/>
          </a:p>
          <a:p>
            <a:r>
              <a:rPr lang="en-US" sz="2400" b="1" dirty="0" smtClean="0"/>
              <a:t>Summary</a:t>
            </a:r>
            <a:r>
              <a:rPr lang="en-US" sz="2400" dirty="0" smtClean="0"/>
              <a:t>: Data </a:t>
            </a:r>
            <a:r>
              <a:rPr lang="en-US" sz="2400" dirty="0"/>
              <a:t>cells that summaries other data cells </a:t>
            </a:r>
          </a:p>
        </p:txBody>
      </p:sp>
    </p:spTree>
    <p:extLst>
      <p:ext uri="{BB962C8B-B14F-4D97-AF65-F5344CB8AC3E}">
        <p14:creationId xmlns:p14="http://schemas.microsoft.com/office/powerpoint/2010/main" xmlns="" val="13364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245"/>
            <a:ext cx="8229600" cy="1143000"/>
          </a:xfrm>
        </p:spPr>
        <p:txBody>
          <a:bodyPr/>
          <a:lstStyle/>
          <a:p>
            <a:r>
              <a:rPr lang="en-US" dirty="0"/>
              <a:t>HTML table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8852768"/>
              </p:ext>
            </p:extLst>
          </p:nvPr>
        </p:nvGraphicFramePr>
        <p:xfrm>
          <a:off x="457200" y="1096888"/>
          <a:ext cx="82296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582"/>
                <a:gridCol w="1269957"/>
                <a:gridCol w="2958107"/>
                <a:gridCol w="25969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with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colspan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, &lt;td&gt;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columns that the cell is to span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colspan</a:t>
                      </a:r>
                      <a:r>
                        <a:rPr lang="en-US" dirty="0" smtClean="0"/>
                        <a:t>="4”&gt;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rowspan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, &lt;td&gt;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of rows that the cell is to span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rowspan</a:t>
                      </a:r>
                      <a:r>
                        <a:rPr lang="en-US" dirty="0" smtClean="0"/>
                        <a:t>="3"&gt;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Specifies which cells the header applies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 scope=“col”&gt;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unique identifier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 id="h2"&gt;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, &lt;td&gt;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 of cell ids used are headers</a:t>
                      </a:r>
                      <a:r>
                        <a:rPr lang="en-US" baseline="0" dirty="0" smtClean="0"/>
                        <a:t> for a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&lt;td headers="h1 h2"&gt;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Alternative label can be used by user agents</a:t>
                      </a:r>
                      <a:r>
                        <a:rPr lang="en-US" baseline="0" dirty="0" smtClean="0"/>
                        <a:t> when listing the headers cells (</a:t>
                      </a:r>
                      <a:r>
                        <a:rPr lang="en-US" baseline="0" dirty="0" err="1" smtClean="0"/>
                        <a:t>th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abbr</a:t>
                      </a:r>
                      <a:r>
                        <a:rPr lang="en-US" dirty="0" smtClean="0"/>
                        <a:t>="Make"&gt;Toy manufacturer&lt;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&lt;table&gt;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Draw</a:t>
                      </a:r>
                      <a:r>
                        <a:rPr lang="en-US" baseline="0" dirty="0" smtClean="0"/>
                        <a:t> a line around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&lt;table border="1"&gt;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880927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Additional attribute:</a:t>
            </a:r>
            <a:r>
              <a:rPr lang="en-US" dirty="0"/>
              <a:t> sortable on </a:t>
            </a:r>
            <a:r>
              <a:rPr lang="en-US" i="1" dirty="0"/>
              <a:t>&lt;table&gt;</a:t>
            </a:r>
            <a:r>
              <a:rPr lang="en-US" dirty="0"/>
              <a:t> elements means to enables a sorting interface for the table. And sorted on </a:t>
            </a:r>
            <a:r>
              <a:rPr lang="en-US" i="1" dirty="0"/>
              <a:t>&lt;</a:t>
            </a:r>
            <a:r>
              <a:rPr lang="en-US" i="1" dirty="0" err="1"/>
              <a:t>th</a:t>
            </a:r>
            <a:r>
              <a:rPr lang="en-US" i="1" dirty="0"/>
              <a:t>&gt;</a:t>
            </a:r>
            <a:r>
              <a:rPr lang="en-US" dirty="0"/>
              <a:t> elements means column sort direction and </a:t>
            </a:r>
            <a:r>
              <a:rPr lang="en-US" dirty="0" err="1"/>
              <a:t>ordinality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0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2250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5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143000"/>
          </a:xfrm>
        </p:spPr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0033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Success </a:t>
            </a:r>
            <a:r>
              <a:rPr lang="en-US" b="1" dirty="0" smtClean="0"/>
              <a:t>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19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hlinkClick r:id="rId2"/>
              </a:rPr>
              <a:t>1.3.1 </a:t>
            </a:r>
            <a:r>
              <a:rPr lang="en-US" sz="2600" dirty="0">
                <a:hlinkClick r:id="rId2"/>
              </a:rPr>
              <a:t>- Info and </a:t>
            </a:r>
            <a:r>
              <a:rPr lang="en-US" sz="2600" dirty="0" smtClean="0">
                <a:hlinkClick r:id="rId2"/>
              </a:rPr>
              <a:t>Relationships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Information, structure, and relationships conveyed through presentation can be programmatically determined or are available in text. (Level A) 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>
                <a:hlinkClick r:id="rId3"/>
              </a:rPr>
              <a:t>1.3.2 - Meaningful </a:t>
            </a:r>
            <a:r>
              <a:rPr lang="en-US" sz="2600" dirty="0" smtClean="0">
                <a:hlinkClick r:id="rId3"/>
              </a:rPr>
              <a:t>Sequence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When the sequence in which content is presented affects its meaning, a correct reading sequence can be programmatically determined. (Level A) </a:t>
            </a:r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202" y="4607725"/>
            <a:ext cx="3008356" cy="22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0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G57: Ordering the content in a meaningful </a:t>
            </a:r>
            <a:r>
              <a:rPr lang="en-US" dirty="0" smtClean="0">
                <a:hlinkClick r:id="rId2"/>
              </a:rPr>
              <a:t>sequence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H39: Using caption elements to associate data table captions with data </a:t>
            </a:r>
            <a:r>
              <a:rPr lang="en-US" dirty="0" smtClean="0">
                <a:hlinkClick r:id="rId3"/>
              </a:rPr>
              <a:t>tables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4"/>
              </a:rPr>
              <a:t>H43: Using id and headers attributes to associate data cells with header cells in data </a:t>
            </a:r>
            <a:r>
              <a:rPr lang="en-US" dirty="0" smtClean="0">
                <a:hlinkClick r:id="rId4"/>
              </a:rPr>
              <a:t>tables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5"/>
              </a:rPr>
              <a:t>H51: Using table markup to present tabular </a:t>
            </a:r>
            <a:r>
              <a:rPr lang="en-US" dirty="0" smtClean="0">
                <a:hlinkClick r:id="rId5"/>
              </a:rPr>
              <a:t>information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6"/>
              </a:rPr>
              <a:t>H63: Using the scope attribute to associate header cells and data cells in data </a:t>
            </a:r>
            <a:r>
              <a:rPr lang="en-US" dirty="0" smtClean="0">
                <a:hlinkClick r:id="rId6"/>
              </a:rPr>
              <a:t>tables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7"/>
              </a:rPr>
              <a:t>H73: Using the summary attribute of the table element to give an overview of data </a:t>
            </a:r>
            <a:r>
              <a:rPr lang="en-US" dirty="0" smtClean="0">
                <a:hlinkClick r:id="rId7"/>
              </a:rPr>
              <a:t>tables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8"/>
              </a:rPr>
              <a:t>H79: Identifying the purpose of a link using link text combined with its enclosing table cell and associated table headings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08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WCAG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F34: Failure of Success Criterion 1.3.1 and 1.3.2 due to using white space characters to format tables in plain text </a:t>
            </a:r>
            <a:r>
              <a:rPr lang="en-US" dirty="0" smtClean="0">
                <a:hlinkClick r:id="rId2"/>
              </a:rPr>
              <a:t>content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F46: Failure of Success Criterion 1.3.1 due to using th elements, caption elements, or non-empty summary attributes in layout </a:t>
            </a:r>
            <a:r>
              <a:rPr lang="en-US" dirty="0" smtClean="0">
                <a:hlinkClick r:id="rId3"/>
              </a:rPr>
              <a:t>tables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4"/>
              </a:rPr>
              <a:t>F49: Failure of Success Criterion 1.3.2 due to using an HTML layout table that does not make sense when </a:t>
            </a:r>
            <a:r>
              <a:rPr lang="en-US" dirty="0" smtClean="0">
                <a:hlinkClick r:id="rId4"/>
              </a:rPr>
              <a:t>linearized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5"/>
              </a:rPr>
              <a:t>F90: Failure of Success Criterion 1.3.1 for incorrectly associating table headers and content via the headers and id </a:t>
            </a:r>
            <a:r>
              <a:rPr lang="en-US" dirty="0" smtClean="0">
                <a:hlinkClick r:id="rId5"/>
              </a:rPr>
              <a:t>attributes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6"/>
              </a:rPr>
              <a:t>F91: Failure of Success Criterion 1.3.1 for not correctly marking up table headers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96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143000"/>
          </a:xfrm>
        </p:spPr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24" y="2724706"/>
            <a:ext cx="4043264" cy="362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7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Work / Study</a:t>
            </a:r>
          </a:p>
          <a:p>
            <a:r>
              <a:rPr lang="en-US" dirty="0" smtClean="0"/>
              <a:t>Level of knowledge on web accessibility</a:t>
            </a:r>
          </a:p>
          <a:p>
            <a:r>
              <a:rPr lang="en-US" dirty="0" smtClean="0"/>
              <a:t>Expectations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84" y="3439593"/>
            <a:ext cx="3270250" cy="3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48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FireFox</a:t>
            </a:r>
            <a:r>
              <a:rPr lang="en-US" dirty="0" smtClean="0"/>
              <a:t> Add-ons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Web </a:t>
            </a:r>
            <a:r>
              <a:rPr lang="en-US" dirty="0">
                <a:hlinkClick r:id="rId2"/>
              </a:rPr>
              <a:t>Developer Toolbar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Jim Thatcher </a:t>
            </a:r>
            <a:r>
              <a:rPr lang="en-US" dirty="0" err="1" smtClean="0">
                <a:hlinkClick r:id="rId3"/>
              </a:rPr>
              <a:t>Favelets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Juicy </a:t>
            </a:r>
            <a:r>
              <a:rPr lang="en-US" dirty="0">
                <a:hlinkClick r:id="rId4"/>
              </a:rPr>
              <a:t>Studio Accessibility </a:t>
            </a:r>
            <a:r>
              <a:rPr lang="en-US" dirty="0" smtClean="0">
                <a:hlinkClick r:id="rId4"/>
              </a:rPr>
              <a:t>Toolbar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4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Developer Toolbar </a:t>
            </a:r>
          </a:p>
        </p:txBody>
      </p:sp>
      <p:pic>
        <p:nvPicPr>
          <p:cNvPr id="4" name="Picture 3" descr="Screen Shot 2015-05-24 at 2.2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40440"/>
            <a:ext cx="9144000" cy="2272336"/>
          </a:xfrm>
          <a:prstGeom prst="rect">
            <a:avLst/>
          </a:prstGeom>
        </p:spPr>
      </p:pic>
      <p:pic>
        <p:nvPicPr>
          <p:cNvPr id="5" name="Picture 4" descr="Screen Shot 2015-05-24 at 2.3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45659"/>
            <a:ext cx="9144000" cy="25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Thatcher </a:t>
            </a:r>
            <a:r>
              <a:rPr lang="en-US" dirty="0" err="1" smtClean="0"/>
              <a:t>Favelets</a:t>
            </a:r>
            <a:endParaRPr lang="en-US" dirty="0"/>
          </a:p>
        </p:txBody>
      </p:sp>
      <p:pic>
        <p:nvPicPr>
          <p:cNvPr id="9" name="Picture 8" descr="Screen Shot 2015-05-24 at 3.0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8081"/>
            <a:ext cx="9144000" cy="3506796"/>
          </a:xfrm>
          <a:prstGeom prst="rect">
            <a:avLst/>
          </a:prstGeom>
        </p:spPr>
      </p:pic>
      <p:pic>
        <p:nvPicPr>
          <p:cNvPr id="10" name="Picture 9" descr="Screen Shot 2015-05-24 at 3.02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100" y="4358027"/>
            <a:ext cx="4457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4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Juicy Studio Accessibility </a:t>
            </a:r>
            <a:r>
              <a:rPr lang="en-US" dirty="0" smtClean="0"/>
              <a:t>Toolbar</a:t>
            </a:r>
            <a:endParaRPr lang="en-US" dirty="0"/>
          </a:p>
        </p:txBody>
      </p:sp>
      <p:pic>
        <p:nvPicPr>
          <p:cNvPr id="4" name="Picture 3" descr="Screen Shot 2015-05-24 at 2.5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6900"/>
            <a:ext cx="9144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7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err="1" smtClean="0"/>
              <a:t>FireFox</a:t>
            </a:r>
            <a:r>
              <a:rPr lang="en-US" dirty="0" smtClean="0"/>
              <a:t> Add-ons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2250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7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143000"/>
          </a:xfrm>
        </p:spPr>
        <p:txBody>
          <a:bodyPr/>
          <a:lstStyle/>
          <a:p>
            <a:r>
              <a:rPr lang="en-US" dirty="0" smtClean="0"/>
              <a:t>Screen reader testing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2660037"/>
            <a:ext cx="3251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0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JAWS</a:t>
            </a:r>
            <a:endParaRPr lang="en-US" dirty="0"/>
          </a:p>
        </p:txBody>
      </p:sp>
      <p:pic>
        <p:nvPicPr>
          <p:cNvPr id="4" name="Picture 3" descr="Screen Shot 2015-05-25 at 1.17.2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554" b="41839"/>
          <a:stretch/>
        </p:blipFill>
        <p:spPr>
          <a:xfrm>
            <a:off x="457199" y="1559342"/>
            <a:ext cx="3359725" cy="3914729"/>
          </a:xfrm>
          <a:prstGeom prst="rect">
            <a:avLst/>
          </a:prstGeom>
        </p:spPr>
      </p:pic>
      <p:pic>
        <p:nvPicPr>
          <p:cNvPr id="5" name="Picture 4" descr="Screen Shot 2015-05-25 at 1.17.2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757"/>
          <a:stretch/>
        </p:blipFill>
        <p:spPr>
          <a:xfrm>
            <a:off x="4254821" y="1559342"/>
            <a:ext cx="4431979" cy="29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4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NVDA</a:t>
            </a:r>
            <a:endParaRPr lang="en-US" dirty="0"/>
          </a:p>
        </p:txBody>
      </p:sp>
      <p:pic>
        <p:nvPicPr>
          <p:cNvPr id="4" name="Picture 3" descr="Screen Shot 2015-05-25 at 1.2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456" y="1417638"/>
            <a:ext cx="5013649" cy="42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25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with screen readers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2250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7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143000"/>
          </a:xfrm>
        </p:spPr>
        <p:txBody>
          <a:bodyPr/>
          <a:lstStyle/>
          <a:p>
            <a:r>
              <a:rPr lang="en-US" dirty="0" smtClean="0"/>
              <a:t>Simplifying 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24" y="2786351"/>
            <a:ext cx="4203310" cy="31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Learn how to code various type of accessible tables in HTML</a:t>
            </a:r>
          </a:p>
          <a:p>
            <a:pPr lvl="0"/>
            <a:r>
              <a:rPr lang="en-US" sz="2800" dirty="0"/>
              <a:t>Learn to use free tools to test and validate HTML tables</a:t>
            </a:r>
          </a:p>
          <a:p>
            <a:pPr lvl="0"/>
            <a:r>
              <a:rPr lang="en-US" sz="2800" dirty="0" smtClean="0"/>
              <a:t>Add </a:t>
            </a:r>
            <a:r>
              <a:rPr lang="en-US" sz="2800" dirty="0"/>
              <a:t>various functionalities to HTML table such as search, filter and </a:t>
            </a:r>
            <a:r>
              <a:rPr lang="en-US" sz="2800" dirty="0" smtClean="0"/>
              <a:t>pagination</a:t>
            </a:r>
          </a:p>
          <a:p>
            <a:r>
              <a:rPr lang="en-US" sz="2800" dirty="0" smtClean="0"/>
              <a:t>Code tables that are mobile friendly</a:t>
            </a:r>
          </a:p>
          <a:p>
            <a:pPr marL="0" lv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49" y="3951255"/>
            <a:ext cx="2106084" cy="28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4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simplified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up a multi-level tables</a:t>
            </a:r>
          </a:p>
          <a:p>
            <a:r>
              <a:rPr lang="en-US" dirty="0" smtClean="0"/>
              <a:t>Too complex to code</a:t>
            </a:r>
          </a:p>
          <a:p>
            <a:r>
              <a:rPr lang="en-US" dirty="0" smtClean="0"/>
              <a:t>Cells are not presented in a logical way</a:t>
            </a:r>
          </a:p>
          <a:p>
            <a:r>
              <a:rPr lang="en-US" dirty="0" smtClean="0"/>
              <a:t>Relationship between headers and data is ambiguous </a:t>
            </a:r>
          </a:p>
          <a:p>
            <a:r>
              <a:rPr lang="en-US" dirty="0" smtClean="0"/>
              <a:t>Table is not designed correctly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009" y="3895959"/>
            <a:ext cx="2925053" cy="29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7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Split up a multi-level </a:t>
            </a:r>
            <a:r>
              <a:rPr lang="en-US" dirty="0" smtClean="0"/>
              <a:t>tables</a:t>
            </a:r>
            <a:endParaRPr lang="en-US" dirty="0"/>
          </a:p>
        </p:txBody>
      </p:sp>
      <p:pic>
        <p:nvPicPr>
          <p:cNvPr id="4" name="Picture 3" descr="Screen Shot 2015-05-25 at 3.55.4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22"/>
          <a:stretch/>
        </p:blipFill>
        <p:spPr>
          <a:xfrm>
            <a:off x="1948091" y="1516465"/>
            <a:ext cx="5169683" cy="47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5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Split up a multi-level </a:t>
            </a:r>
            <a:r>
              <a:rPr lang="en-US" dirty="0" smtClean="0"/>
              <a:t>tables</a:t>
            </a:r>
            <a:endParaRPr lang="en-US" dirty="0"/>
          </a:p>
        </p:txBody>
      </p:sp>
      <p:pic>
        <p:nvPicPr>
          <p:cNvPr id="3" name="Picture 2" descr="Screen Shot 2015-05-25 at 3.57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042" y="1569977"/>
            <a:ext cx="4627918" cy="48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6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relationship between the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Clean the table</a:t>
            </a:r>
          </a:p>
          <a:p>
            <a:pPr marL="914400" lvl="1" indent="-514350"/>
            <a:r>
              <a:rPr lang="en-US" dirty="0" smtClean="0"/>
              <a:t>Remove visual styles </a:t>
            </a:r>
          </a:p>
          <a:p>
            <a:pPr marL="914400" lvl="1" indent="-514350"/>
            <a:r>
              <a:rPr lang="en-US" dirty="0" smtClean="0"/>
              <a:t>Keep only basic elements</a:t>
            </a:r>
          </a:p>
          <a:p>
            <a:pPr marL="914400" lvl="1" indent="-514350"/>
            <a:r>
              <a:rPr lang="en-US" dirty="0"/>
              <a:t>Ensure to identify cells correctly (</a:t>
            </a:r>
            <a:r>
              <a:rPr lang="en-US" dirty="0" err="1"/>
              <a:t>th</a:t>
            </a:r>
            <a:r>
              <a:rPr lang="en-US" dirty="0"/>
              <a:t> and td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and change table structure </a:t>
            </a:r>
          </a:p>
          <a:p>
            <a:pPr marL="914400" lvl="1" indent="-514350"/>
            <a:r>
              <a:rPr lang="en-US" dirty="0"/>
              <a:t>Add/move/regroup headers as necessary  </a:t>
            </a:r>
            <a:endParaRPr lang="en-US" dirty="0" smtClean="0"/>
          </a:p>
          <a:p>
            <a:pPr marL="914400" lvl="1" indent="-514350"/>
            <a:r>
              <a:rPr lang="en-US" dirty="0" smtClean="0"/>
              <a:t>Split-up multi level if necessary</a:t>
            </a:r>
          </a:p>
          <a:p>
            <a:pPr marL="914400" lvl="1" indent="-514350"/>
            <a:r>
              <a:rPr lang="en-US" dirty="0"/>
              <a:t>Refactoring the cells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Re-validate the relationship </a:t>
            </a:r>
            <a:r>
              <a:rPr lang="en-US" dirty="0"/>
              <a:t>between the </a:t>
            </a:r>
            <a:r>
              <a:rPr lang="en-US" dirty="0" smtClean="0"/>
              <a:t>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Try to improve the structure further (step 3)</a:t>
            </a:r>
          </a:p>
        </p:txBody>
      </p:sp>
    </p:spTree>
    <p:extLst>
      <p:ext uri="{BB962C8B-B14F-4D97-AF65-F5344CB8AC3E}">
        <p14:creationId xmlns:p14="http://schemas.microsoft.com/office/powerpoint/2010/main" xmlns="" val="27875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table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2250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1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5" descr="Screen Shot 2015-05-24 at 3.3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54"/>
          <a:stretch/>
        </p:blipFill>
        <p:spPr>
          <a:xfrm>
            <a:off x="83209" y="1787703"/>
            <a:ext cx="8968446" cy="35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</a:t>
            </a:r>
            <a:endParaRPr lang="en-US" dirty="0"/>
          </a:p>
        </p:txBody>
      </p:sp>
      <p:pic>
        <p:nvPicPr>
          <p:cNvPr id="4" name="Picture 3" descr="Screen Shot 2015-05-24 at 3.35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71" y="1764558"/>
            <a:ext cx="8933011" cy="37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5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2</a:t>
            </a:r>
            <a:endParaRPr lang="en-US" dirty="0"/>
          </a:p>
        </p:txBody>
      </p:sp>
      <p:pic>
        <p:nvPicPr>
          <p:cNvPr id="4" name="Picture 3" descr="Screen Shot 2015-05-24 at 3.3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31337"/>
            <a:ext cx="80772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6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143000"/>
          </a:xfrm>
        </p:spPr>
        <p:txBody>
          <a:bodyPr/>
          <a:lstStyle/>
          <a:p>
            <a:r>
              <a:rPr lang="en-US" dirty="0" smtClean="0"/>
              <a:t>Advanced features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816518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6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Datatable</a:t>
            </a:r>
            <a:r>
              <a:rPr lang="en-US" dirty="0" smtClean="0"/>
              <a:t> plugin</a:t>
            </a:r>
            <a:endParaRPr lang="en-US" dirty="0"/>
          </a:p>
        </p:txBody>
      </p:sp>
      <p:pic>
        <p:nvPicPr>
          <p:cNvPr id="4" name="Picture 3" descr="Screen Shot 2015-05-24 at 3.58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70" y="1847608"/>
            <a:ext cx="8868558" cy="4292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9063" y="1459631"/>
            <a:ext cx="1017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Search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613" y="6139837"/>
            <a:ext cx="132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Pagination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8757" y="1820818"/>
            <a:ext cx="124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Sortable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544" y="1548450"/>
            <a:ext cx="264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View enhancement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1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pPr lvl="0"/>
            <a:r>
              <a:rPr lang="en-US" b="1" u="sng" dirty="0"/>
              <a:t>Types</a:t>
            </a:r>
            <a:r>
              <a:rPr lang="en-US" dirty="0"/>
              <a:t> of tables</a:t>
            </a:r>
          </a:p>
          <a:p>
            <a:pPr lvl="0"/>
            <a:r>
              <a:rPr lang="en-US" dirty="0"/>
              <a:t>How to </a:t>
            </a:r>
            <a:r>
              <a:rPr lang="en-US" b="1" u="sng" dirty="0"/>
              <a:t>code</a:t>
            </a:r>
            <a:r>
              <a:rPr lang="en-US" dirty="0"/>
              <a:t> accessible tables</a:t>
            </a:r>
          </a:p>
          <a:p>
            <a:pPr lvl="0"/>
            <a:r>
              <a:rPr lang="en-US" b="1" u="sng" dirty="0"/>
              <a:t>Testing</a:t>
            </a:r>
            <a:r>
              <a:rPr lang="en-US" dirty="0"/>
              <a:t> tables for accessibility</a:t>
            </a:r>
          </a:p>
          <a:p>
            <a:pPr lvl="0"/>
            <a:r>
              <a:rPr lang="en-US" b="1" u="sng" dirty="0"/>
              <a:t>Simplifying</a:t>
            </a:r>
            <a:r>
              <a:rPr lang="en-US" dirty="0"/>
              <a:t> tables</a:t>
            </a:r>
          </a:p>
          <a:p>
            <a:pPr lvl="0"/>
            <a:r>
              <a:rPr lang="en-US" dirty="0"/>
              <a:t>Advanced table </a:t>
            </a:r>
            <a:r>
              <a:rPr lang="en-US" b="1" u="sng" dirty="0"/>
              <a:t>features</a:t>
            </a:r>
          </a:p>
          <a:p>
            <a:pPr lvl="0"/>
            <a:r>
              <a:rPr lang="en-US" b="1" u="sng" dirty="0"/>
              <a:t>Responsive</a:t>
            </a:r>
            <a:r>
              <a:rPr lang="en-US" dirty="0"/>
              <a:t> </a:t>
            </a:r>
            <a:r>
              <a:rPr lang="en-US" dirty="0" smtClean="0"/>
              <a:t>tables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829300" y="3604683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2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</a:t>
            </a:r>
            <a:endParaRPr lang="en-US" dirty="0"/>
          </a:p>
        </p:txBody>
      </p:sp>
      <p:pic>
        <p:nvPicPr>
          <p:cNvPr id="4" name="Picture 3" descr="Screen Shot 2015-05-25 at 5.04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21742"/>
            <a:ext cx="8449816" cy="53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6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 validator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465"/>
            <a:ext cx="8229600" cy="22464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table validator is a web editor tool that helps to produce tables that conform to WCAG 2.0. This tools helps to identify relationship errors within a complex 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3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features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2250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7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143000"/>
          </a:xfrm>
        </p:spPr>
        <p:txBody>
          <a:bodyPr/>
          <a:lstStyle/>
          <a:p>
            <a:r>
              <a:rPr lang="en-US" dirty="0" smtClean="0"/>
              <a:t>Responsive tables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90" y="2546764"/>
            <a:ext cx="1863138" cy="24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1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</a:t>
            </a:r>
            <a:endParaRPr lang="en-US" dirty="0"/>
          </a:p>
        </p:txBody>
      </p:sp>
      <p:pic>
        <p:nvPicPr>
          <p:cNvPr id="4" name="Picture 3" descr="Screen Shot 2015-05-25 at 4.28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1222140"/>
            <a:ext cx="8940800" cy="2311400"/>
          </a:xfrm>
          <a:prstGeom prst="rect">
            <a:avLst/>
          </a:prstGeom>
        </p:spPr>
      </p:pic>
      <p:pic>
        <p:nvPicPr>
          <p:cNvPr id="5" name="Picture 4" descr="Screen Shot 2015-05-25 at 4.28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000" y="4558900"/>
            <a:ext cx="3136900" cy="1143000"/>
          </a:xfrm>
          <a:prstGeom prst="rect">
            <a:avLst/>
          </a:prstGeom>
        </p:spPr>
      </p:pic>
      <p:pic>
        <p:nvPicPr>
          <p:cNvPr id="6" name="Picture 5" descr="Screen Shot 2015-05-25 at 4.34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0538" y="4002042"/>
            <a:ext cx="5506980" cy="26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9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</a:t>
            </a:r>
            <a:endParaRPr lang="en-US" dirty="0"/>
          </a:p>
        </p:txBody>
      </p:sp>
      <p:pic>
        <p:nvPicPr>
          <p:cNvPr id="4" name="Picture 3" descr="Screen Shot 2015-05-25 at 4.2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600" y="1475883"/>
            <a:ext cx="66548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2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Tablesaw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Swipe </a:t>
            </a:r>
            <a:r>
              <a:rPr lang="en-US" dirty="0" smtClean="0"/>
              <a:t>Allows </a:t>
            </a:r>
            <a:r>
              <a:rPr lang="en-US" dirty="0"/>
              <a:t>the user to use the swipe gesture (or use the left and right buttons) to navigate the columns.</a:t>
            </a:r>
          </a:p>
          <a:p>
            <a:endParaRPr lang="en-US" dirty="0"/>
          </a:p>
        </p:txBody>
      </p:sp>
      <p:pic>
        <p:nvPicPr>
          <p:cNvPr id="4" name="Picture 3" descr="Screen Shot 2015-05-25 at 4.55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0" y="3335163"/>
            <a:ext cx="50673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0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29"/>
            <a:ext cx="8229600" cy="1143000"/>
          </a:xfrm>
        </p:spPr>
        <p:txBody>
          <a:bodyPr/>
          <a:lstStyle/>
          <a:p>
            <a:r>
              <a:rPr lang="en-US" dirty="0" err="1" smtClean="0"/>
              <a:t>Tablesaw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6763"/>
            <a:ext cx="8229600" cy="172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Stack</a:t>
            </a:r>
            <a:r>
              <a:rPr lang="en-US" dirty="0" smtClean="0"/>
              <a:t> stacks </a:t>
            </a:r>
            <a:r>
              <a:rPr lang="en-US" dirty="0"/>
              <a:t>the table headers to a two column layout with headers on the left when the viewport width is less than 40em (640px)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5-05-25 at 4.51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9" t="36539" r="7711"/>
          <a:stretch/>
        </p:blipFill>
        <p:spPr>
          <a:xfrm>
            <a:off x="1035694" y="2884982"/>
            <a:ext cx="6966270" cy="1639757"/>
          </a:xfrm>
          <a:prstGeom prst="rect">
            <a:avLst/>
          </a:prstGeom>
        </p:spPr>
      </p:pic>
      <p:pic>
        <p:nvPicPr>
          <p:cNvPr id="5" name="Picture 4" descr="Screen Shot 2015-05-25 at 4.51.3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51" r="33148" b="8653"/>
          <a:stretch/>
        </p:blipFill>
        <p:spPr>
          <a:xfrm>
            <a:off x="1904962" y="4894608"/>
            <a:ext cx="5184606" cy="17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0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Tablesaw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09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Toggle</a:t>
            </a:r>
            <a:r>
              <a:rPr lang="en-US" dirty="0" smtClean="0"/>
              <a:t> allows </a:t>
            </a:r>
            <a:r>
              <a:rPr lang="en-US" dirty="0"/>
              <a:t>the user to select which columns they want to be visible.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5-05-25 at 4.49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400" y="2909641"/>
            <a:ext cx="55372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7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tables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2250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0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143000"/>
          </a:xfrm>
        </p:spPr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0" y="2819400"/>
            <a:ext cx="774700" cy="77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0" y="2819400"/>
            <a:ext cx="774700" cy="77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650" y="2819400"/>
            <a:ext cx="774700" cy="77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150" y="2819400"/>
            <a:ext cx="774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5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42659"/>
            <a:ext cx="8229600" cy="13834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@</a:t>
            </a:r>
            <a:r>
              <a:rPr lang="en-US" dirty="0" err="1"/>
              <a:t>TouficSbeiti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@Duboi5p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6" y="2921970"/>
            <a:ext cx="3689353" cy="340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9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216"/>
            <a:ext cx="8229600" cy="484394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Web Accessibility Tutorials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http://www.w3.org/WAI/tutorials/tables/one-header/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Web Experience Toolkit (WET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hlinkClick r:id="rId3"/>
              </a:rPr>
              <a:t>http://wet-boew.github.io/wet-boew/index-</a:t>
            </a:r>
            <a:r>
              <a:rPr lang="en-US" dirty="0" smtClean="0">
                <a:hlinkClick r:id="rId3"/>
              </a:rPr>
              <a:t>en.html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Bootstrap responsive tables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://getbootstrap.com/css/#</a:t>
            </a:r>
            <a:r>
              <a:rPr lang="en-US" dirty="0" smtClean="0">
                <a:hlinkClick r:id="rId4"/>
              </a:rPr>
              <a:t>tables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WCAG techniques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http://www.w3.org/WAI/GL/WCAG20-TECHS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table plugin</a:t>
            </a:r>
            <a:br>
              <a:rPr lang="en-US" dirty="0"/>
            </a:br>
            <a:r>
              <a:rPr lang="en-US" dirty="0">
                <a:hlinkClick r:id="rId6"/>
              </a:rPr>
              <a:t>https://www.datatables.net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Keyboard </a:t>
            </a:r>
            <a:r>
              <a:rPr lang="en-US" dirty="0"/>
              <a:t>shortcuts for NVDA</a:t>
            </a:r>
            <a:br>
              <a:rPr lang="en-US" dirty="0"/>
            </a:br>
            <a:r>
              <a:rPr lang="en-US" dirty="0">
                <a:hlinkClick r:id="rId7"/>
              </a:rPr>
              <a:t>http://webaim.org/resources/shortcuts/</a:t>
            </a:r>
            <a:r>
              <a:rPr lang="en-US" dirty="0" smtClean="0">
                <a:hlinkClick r:id="rId7"/>
              </a:rPr>
              <a:t>nvda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Web Accessibility </a:t>
            </a:r>
            <a:r>
              <a:rPr lang="en-US" dirty="0"/>
              <a:t>Content Guidelines</a:t>
            </a:r>
            <a:br>
              <a:rPr lang="en-US" dirty="0"/>
            </a:br>
            <a:r>
              <a:rPr lang="en-US" dirty="0">
                <a:hlinkClick r:id="rId8"/>
              </a:rPr>
              <a:t>http://www.w3.org/TR/WCAG20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Tablesaw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9"/>
              </a:rPr>
              <a:t>https://github.com/filamentgroup/</a:t>
            </a:r>
            <a:r>
              <a:rPr lang="en-US" dirty="0" smtClean="0">
                <a:hlinkClick r:id="rId9"/>
              </a:rPr>
              <a:t>tablesaw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20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Web Developer Toolbar </a:t>
            </a:r>
            <a:r>
              <a:rPr lang="en-US" dirty="0">
                <a:hlinkClick r:id="rId2"/>
              </a:rPr>
              <a:t>https://addons.mozilla.org/en-US/firefox/addon/web-developer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Jim Thatcher </a:t>
            </a:r>
            <a:r>
              <a:rPr lang="en-US" dirty="0" err="1" smtClean="0"/>
              <a:t>Favelets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://jimthatcher.com/favelets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Juicy Studio Accessibility Toolbar </a:t>
            </a:r>
            <a:r>
              <a:rPr lang="en-US" dirty="0">
                <a:hlinkClick r:id="rId4"/>
              </a:rPr>
              <a:t>https://addons.mozilla.org/en-US/firefox/addon/juicy-studio-accessibility-too/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Job Access With </a:t>
            </a:r>
            <a:r>
              <a:rPr lang="en-US" dirty="0" smtClean="0"/>
              <a:t>Speech - </a:t>
            </a:r>
            <a:r>
              <a:rPr lang="en-US" dirty="0" err="1" smtClean="0"/>
              <a:t>JAWS</a:t>
            </a:r>
            <a:r>
              <a:rPr lang="en-US" dirty="0" err="1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://www.freedomscientific.com/Products/Blindness/</a:t>
            </a:r>
            <a:r>
              <a:rPr lang="en-US" dirty="0" smtClean="0">
                <a:hlinkClick r:id="rId5"/>
              </a:rPr>
              <a:t>JAWS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NonVisual</a:t>
            </a:r>
            <a:r>
              <a:rPr lang="en-US" dirty="0" smtClean="0"/>
              <a:t> Desktop Access- </a:t>
            </a:r>
            <a:r>
              <a:rPr lang="en-US" dirty="0"/>
              <a:t>NVDA</a:t>
            </a:r>
            <a:br>
              <a:rPr lang="en-US" dirty="0"/>
            </a:br>
            <a:r>
              <a:rPr lang="en-US" dirty="0">
                <a:hlinkClick r:id="rId6"/>
              </a:rPr>
              <a:t>http://www.nvaccess.org/download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9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600200"/>
            <a:ext cx="388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Data Tables</a:t>
            </a:r>
            <a:r>
              <a:rPr lang="en-US" dirty="0" smtClean="0"/>
              <a:t> are </a:t>
            </a:r>
            <a:r>
              <a:rPr lang="en-US" dirty="0"/>
              <a:t>used to organize data with a logical </a:t>
            </a:r>
            <a:r>
              <a:rPr lang="en-US" dirty="0" smtClean="0"/>
              <a:t>relationship. </a:t>
            </a:r>
            <a:r>
              <a:rPr lang="en-US" dirty="0"/>
              <a:t>Accessible tables need HTML markup that indicates header cells and data cells, and defines their relationship.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7272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Layout Tables</a:t>
            </a:r>
            <a:r>
              <a:rPr lang="en-US" dirty="0"/>
              <a:t> do not have logical headers that can be mapped to information within the table cells</a:t>
            </a:r>
            <a:r>
              <a:rPr lang="en-US" dirty="0" smtClean="0"/>
              <a:t>. Layout table are used </a:t>
            </a:r>
            <a:r>
              <a:rPr lang="en-US" dirty="0"/>
              <a:t>to control the display of elements in a page.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93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data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200" y="1600200"/>
            <a:ext cx="7340600" cy="4525963"/>
          </a:xfrm>
        </p:spPr>
        <p:txBody>
          <a:bodyPr/>
          <a:lstStyle/>
          <a:p>
            <a:r>
              <a:rPr lang="en-US" dirty="0" smtClean="0"/>
              <a:t>Tables with one header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Tables with two headers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Tables with irregular headers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Tables with multi level headers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74700" cy="77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81300"/>
            <a:ext cx="774700" cy="77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24300"/>
            <a:ext cx="774700" cy="77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029200"/>
            <a:ext cx="774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2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tables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2250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1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838"/>
            <a:ext cx="8229600" cy="1143000"/>
          </a:xfrm>
        </p:spPr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2971800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8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1026</Words>
  <Application>Microsoft Macintosh PowerPoint</Application>
  <PresentationFormat>On-screen Show (4:3)</PresentationFormat>
  <Paragraphs>228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Creating accessible HTML tables</vt:lpstr>
      <vt:lpstr>Introduction</vt:lpstr>
      <vt:lpstr>Learning outcomes</vt:lpstr>
      <vt:lpstr>Table of content</vt:lpstr>
      <vt:lpstr>TYPES</vt:lpstr>
      <vt:lpstr>Type of tables</vt:lpstr>
      <vt:lpstr>Type of data tables</vt:lpstr>
      <vt:lpstr>Types of data tables</vt:lpstr>
      <vt:lpstr>CODE</vt:lpstr>
      <vt:lpstr>HTML elements</vt:lpstr>
      <vt:lpstr>HTML table elements</vt:lpstr>
      <vt:lpstr>Cell functions (th,td)</vt:lpstr>
      <vt:lpstr>HTML table attributes</vt:lpstr>
      <vt:lpstr>Coding</vt:lpstr>
      <vt:lpstr>Testing</vt:lpstr>
      <vt:lpstr>Success Criterion</vt:lpstr>
      <vt:lpstr>HTML techniques</vt:lpstr>
      <vt:lpstr>WCAG failures</vt:lpstr>
      <vt:lpstr>Tools</vt:lpstr>
      <vt:lpstr>FireFox Add-ons</vt:lpstr>
      <vt:lpstr>Web Developer Toolbar </vt:lpstr>
      <vt:lpstr>Jim Thatcher Favelets</vt:lpstr>
      <vt:lpstr>Juicy Studio Accessibility Toolbar</vt:lpstr>
      <vt:lpstr>Testing FireFox Add-ons</vt:lpstr>
      <vt:lpstr>Screen reader testing</vt:lpstr>
      <vt:lpstr>JAWS</vt:lpstr>
      <vt:lpstr>NVDA</vt:lpstr>
      <vt:lpstr>Testing with screen readers</vt:lpstr>
      <vt:lpstr>Simplifying table</vt:lpstr>
      <vt:lpstr>Why simplified ?</vt:lpstr>
      <vt:lpstr>Split up a multi-level tables</vt:lpstr>
      <vt:lpstr>Split up a multi-level tables</vt:lpstr>
      <vt:lpstr>Proposed approach </vt:lpstr>
      <vt:lpstr>Simplifying table</vt:lpstr>
      <vt:lpstr>Example</vt:lpstr>
      <vt:lpstr>Answer 1</vt:lpstr>
      <vt:lpstr>Answer 2</vt:lpstr>
      <vt:lpstr>Advanced features</vt:lpstr>
      <vt:lpstr>Datatable plugin</vt:lpstr>
      <vt:lpstr>Charts</vt:lpstr>
      <vt:lpstr>Tables validator</vt:lpstr>
      <vt:lpstr>Advanced features</vt:lpstr>
      <vt:lpstr>Responsive tables</vt:lpstr>
      <vt:lpstr>Bootstrap</vt:lpstr>
      <vt:lpstr>Bootstrap</vt:lpstr>
      <vt:lpstr>Tablesaw</vt:lpstr>
      <vt:lpstr>Tablesaw</vt:lpstr>
      <vt:lpstr>Tablesaw</vt:lpstr>
      <vt:lpstr>Responsive tables</vt:lpstr>
      <vt:lpstr>Slide 50</vt:lpstr>
      <vt:lpstr>References </vt:lpstr>
      <vt:lpstr>Tools</vt:lpstr>
    </vt:vector>
  </TitlesOfParts>
  <Company>CIC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accessible HTML tables</dc:title>
  <dc:creator>laptop laptop</dc:creator>
  <cp:lastModifiedBy>laptop</cp:lastModifiedBy>
  <cp:revision>96</cp:revision>
  <dcterms:created xsi:type="dcterms:W3CDTF">2015-05-24T02:36:11Z</dcterms:created>
  <dcterms:modified xsi:type="dcterms:W3CDTF">2015-05-25T18:36:58Z</dcterms:modified>
</cp:coreProperties>
</file>